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>
      <p:cViewPr>
        <p:scale>
          <a:sx n="100" d="100"/>
          <a:sy n="100" d="100"/>
        </p:scale>
        <p:origin x="-1908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&#1050;&#1085;&#1080;&#1075;&#1072;1" TargetMode="External"/><Relationship Id="rId1" Type="http://schemas.openxmlformats.org/officeDocument/2006/relationships/image" Target="../media/image1.jp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21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blipFill>
      <a:blip xmlns:r="http://schemas.openxmlformats.org/officeDocument/2006/relationships" r:embed="rId1"/>
      <a:stretch>
        <a:fillRect/>
      </a:stretch>
    </a:blipFill>
    <a:effectLst>
      <a:outerShdw blurRad="50800" dist="38100" dir="8100000" algn="tr" rotWithShape="0">
        <a:prstClr val="black">
          <a:alpha val="40000"/>
        </a:prstClr>
      </a:outerShdw>
    </a:effectLst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Решения о бюджете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</c:spPr>
          </c:dPt>
          <c:dPt>
            <c:idx val="1"/>
            <c:bubble3D val="0"/>
            <c:spPr>
              <a:gradFill flip="none" rotWithShape="1">
                <a:gsLst>
                  <a:gs pos="27000">
                    <a:schemeClr val="accent4">
                      <a:lumMod val="75000"/>
                    </a:schemeClr>
                  </a:gs>
                  <a:gs pos="63000">
                    <a:schemeClr val="accent4"/>
                  </a:gs>
                  <a:gs pos="100000">
                    <a:srgbClr val="7030A0"/>
                  </a:gs>
                </a:gsLst>
                <a:path path="circle">
                  <a:fillToRect l="100000" t="100000"/>
                </a:path>
                <a:tileRect r="-100000" b="-100000"/>
              </a:gradFill>
            </c:spPr>
          </c:dPt>
          <c:dPt>
            <c:idx val="2"/>
            <c:bubble3D val="0"/>
            <c:spPr>
              <a:gradFill>
                <a:gsLst>
                  <a:gs pos="27000">
                    <a:srgbClr val="FFC000"/>
                  </a:gs>
                  <a:gs pos="63000">
                    <a:schemeClr val="accent6"/>
                  </a:gs>
                  <a:gs pos="100000">
                    <a:srgbClr val="FFC000"/>
                  </a:gs>
                </a:gsLst>
                <a:path path="circle">
                  <a:fillToRect l="100000" t="100000"/>
                </a:path>
              </a:gradFill>
            </c:spPr>
          </c:dPt>
          <c:dPt>
            <c:idx val="3"/>
            <c:bubble3D val="0"/>
            <c:spPr>
              <a:gradFill>
                <a:gsLst>
                  <a:gs pos="27000">
                    <a:srgbClr val="FF6969"/>
                  </a:gs>
                  <a:gs pos="63000">
                    <a:srgbClr val="FF0000"/>
                  </a:gs>
                  <a:gs pos="100000">
                    <a:srgbClr val="FF0000"/>
                  </a:gs>
                </a:gsLst>
                <a:path path="circle">
                  <a:fillToRect l="100000" t="100000"/>
                </a:path>
              </a:gradFill>
            </c:spPr>
          </c:dPt>
          <c:cat>
            <c:strRef>
              <c:f>Лист1!$A$2:$A$4</c:f>
              <c:strCache>
                <c:ptCount val="3"/>
                <c:pt idx="0">
                  <c:v>Не размещены</c:v>
                </c:pt>
                <c:pt idx="2">
                  <c:v>Размещены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2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5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0.06823</cdr:x>
      <cdr:y>0.14157</cdr:y>
    </cdr:from>
    <cdr:to>
      <cdr:x>0.30704</cdr:x>
      <cdr:y>0.22651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20080" y="1080120"/>
          <a:ext cx="2520329" cy="648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dirty="0">
            <a:solidFill>
              <a:schemeClr val="bg1"/>
            </a:solidFill>
            <a:latin typeface="Arial Black" panose="020B0A04020102020204" pitchFamily="34" charset="0"/>
          </a:endParaRPr>
        </a:p>
      </cdr:txBody>
    </cdr:sp>
  </cdr:relSizeAnchor>
  <cdr:relSizeAnchor xmlns:cdr="http://schemas.openxmlformats.org/drawingml/2006/chartDrawing">
    <cdr:from>
      <cdr:x>0.72324</cdr:x>
      <cdr:y>0.16556</cdr:y>
    </cdr:from>
    <cdr:to>
      <cdr:x>0.9767</cdr:x>
      <cdr:y>0.23911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7632848" y="1263144"/>
          <a:ext cx="2674951" cy="561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latin typeface="Arial Black" panose="020B0A04020102020204" pitchFamily="34" charset="0"/>
            </a:rPr>
            <a:t>Информация </a:t>
          </a:r>
        </a:p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latin typeface="Arial Black" panose="020B0A04020102020204" pitchFamily="34" charset="0"/>
            </a:rPr>
            <a:t>не размещена</a:t>
          </a:r>
          <a:endParaRPr lang="ru-RU" sz="1600" b="1" dirty="0">
            <a:solidFill>
              <a:schemeClr val="bg1"/>
            </a:solidFill>
            <a:latin typeface="Arial Black" panose="020B0A04020102020204" pitchFamily="34" charset="0"/>
          </a:endParaRPr>
        </a:p>
      </cdr:txBody>
    </cdr:sp>
  </cdr:relSizeAnchor>
  <cdr:relSizeAnchor xmlns:cdr="http://schemas.openxmlformats.org/drawingml/2006/chartDrawing">
    <cdr:from>
      <cdr:x>0.02729</cdr:x>
      <cdr:y>0.23911</cdr:y>
    </cdr:from>
    <cdr:to>
      <cdr:x>0.34797</cdr:x>
      <cdr:y>0.91865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88032" y="1824260"/>
          <a:ext cx="3384339" cy="5184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Ардатовский м.р.                           </a:t>
          </a:r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г.о.г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. Арзамас                             </a:t>
          </a:r>
          <a:b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</a:b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Аpзамасский м.р.                          </a:t>
          </a:r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г.о.г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. Бор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Балахнинский м.о.                        г.о. Воротынский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Богородский м.о.                           </a:t>
          </a:r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г.о.г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. Выкса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Большеболдинский м.р.               </a:t>
          </a:r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г.о.г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. Дзержинск</a:t>
          </a:r>
        </a:p>
        <a:p xmlns:a="http://schemas.openxmlformats.org/drawingml/2006/main"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Большемурашкинский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 м.р.          </a:t>
          </a:r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г.о.г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. Кулебаки</a:t>
          </a:r>
        </a:p>
        <a:p xmlns:a="http://schemas.openxmlformats.org/drawingml/2006/main"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Бутуpлинский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 м.о.                г.о. г. Нижний Новгород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Вадский м.о.                                  г.о. Навашинский</a:t>
          </a:r>
        </a:p>
        <a:p xmlns:a="http://schemas.openxmlformats.org/drawingml/2006/main"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Ваpнавинский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 м.р.                        г.о. Первомайский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Вачский м.р.                                  г.о. </a:t>
          </a:r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Перевозский</a:t>
          </a:r>
          <a:endParaRPr lang="ru-RU" sz="850" dirty="0" smtClean="0">
            <a:solidFill>
              <a:schemeClr val="bg1"/>
            </a:solidFill>
            <a:latin typeface="Arial Black" panose="020B0A04020102020204" pitchFamily="34" charset="0"/>
          </a:endParaRP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Ветлужский м.р.                            </a:t>
          </a:r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г.о.г.Саров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 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Вознесенский м.р.                        г.о. Семеновский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Володарский м.р                           г.о. </a:t>
          </a:r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Сокольский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/>
          </a:r>
          <a:b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</a:b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Гагинский м.р.                               г.о. Чкаловск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Городецкий м.р.                             г.о. Шахунья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Дальнеконстантиновский м.р.    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Дивеевский м.о.                           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Княгининский м.р.                         </a:t>
          </a:r>
        </a:p>
        <a:p xmlns:a="http://schemas.openxmlformats.org/drawingml/2006/main"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Ковернинский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 </a:t>
          </a:r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м.о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.</a:t>
          </a:r>
        </a:p>
        <a:p xmlns:a="http://schemas.openxmlformats.org/drawingml/2006/main"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Краснобаковский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 м.р.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Краснооктябрьский м.р.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Кстовский м.р.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Лысковский м.о.</a:t>
          </a:r>
        </a:p>
        <a:p xmlns:a="http://schemas.openxmlformats.org/drawingml/2006/main"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Лукояновский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 м.р.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Павловский м.о.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Пильнинский м.р.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Починковский м.р</a:t>
          </a:r>
        </a:p>
        <a:p xmlns:a="http://schemas.openxmlformats.org/drawingml/2006/main"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Сеpгачский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 м.р.</a:t>
          </a:r>
        </a:p>
        <a:p xmlns:a="http://schemas.openxmlformats.org/drawingml/2006/main"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Сеченовский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 м.р.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Сосновский м.р.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Спасский м.р.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Тонкинский м.р.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Тоншаевский м.р.</a:t>
          </a:r>
        </a:p>
        <a:p xmlns:a="http://schemas.openxmlformats.org/drawingml/2006/main"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Шаpангский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 м.р.</a:t>
          </a:r>
        </a:p>
        <a:p xmlns:a="http://schemas.openxmlformats.org/drawingml/2006/main">
          <a:r>
            <a:rPr lang="ru-RU" sz="850" dirty="0" err="1" smtClean="0">
              <a:solidFill>
                <a:schemeClr val="bg1"/>
              </a:solidFill>
              <a:latin typeface="Arial Black" panose="020B0A04020102020204" pitchFamily="34" charset="0"/>
            </a:rPr>
            <a:t>Шатковский</a:t>
          </a:r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 м.р.</a:t>
          </a:r>
        </a:p>
        <a:p xmlns:a="http://schemas.openxmlformats.org/drawingml/2006/main">
          <a:r>
            <a:rPr lang="ru-RU" sz="850" dirty="0" smtClean="0">
              <a:solidFill>
                <a:schemeClr val="bg1"/>
              </a:solidFill>
              <a:latin typeface="Arial Black" panose="020B0A04020102020204" pitchFamily="34" charset="0"/>
            </a:rPr>
            <a:t>Уренский м.о</a:t>
          </a:r>
        </a:p>
        <a:p xmlns:a="http://schemas.openxmlformats.org/drawingml/2006/main">
          <a:endParaRPr lang="ru-RU" sz="850" dirty="0" smtClean="0">
            <a:solidFill>
              <a:schemeClr val="bg1"/>
            </a:solidFill>
            <a:latin typeface="Arial Black" panose="020B0A04020102020204" pitchFamily="34" charset="0"/>
          </a:endParaRPr>
        </a:p>
        <a:p xmlns:a="http://schemas.openxmlformats.org/drawingml/2006/main">
          <a:endParaRPr lang="ru-RU" sz="850" dirty="0" smtClean="0">
            <a:solidFill>
              <a:schemeClr val="bg1"/>
            </a:solidFill>
            <a:latin typeface="Arial Black" panose="020B0A04020102020204" pitchFamily="34" charset="0"/>
          </a:endParaRPr>
        </a:p>
        <a:p xmlns:a="http://schemas.openxmlformats.org/drawingml/2006/main">
          <a:endParaRPr lang="ru-RU" sz="850" dirty="0" smtClean="0">
            <a:solidFill>
              <a:schemeClr val="bg1"/>
            </a:solidFill>
            <a:latin typeface="Arial Black" panose="020B0A04020102020204" pitchFamily="34" charset="0"/>
          </a:endParaRPr>
        </a:p>
        <a:p xmlns:a="http://schemas.openxmlformats.org/drawingml/2006/main">
          <a:endParaRPr lang="ru-RU" sz="850" dirty="0" smtClean="0">
            <a:solidFill>
              <a:schemeClr val="bg1"/>
            </a:solidFill>
            <a:latin typeface="Arial Black" panose="020B0A04020102020204" pitchFamily="34" charset="0"/>
          </a:endParaRPr>
        </a:p>
        <a:p xmlns:a="http://schemas.openxmlformats.org/drawingml/2006/main">
          <a:endParaRPr lang="ru-RU" sz="850" dirty="0">
            <a:solidFill>
              <a:schemeClr val="bg1"/>
            </a:solidFill>
            <a:latin typeface="Arial Black" panose="020B0A04020102020204" pitchFamily="34" charset="0"/>
          </a:endParaRPr>
        </a:p>
        <a:p xmlns:a="http://schemas.openxmlformats.org/drawingml/2006/main">
          <a:endParaRPr lang="ru-RU" sz="850" dirty="0">
            <a:solidFill>
              <a:schemeClr val="bg1"/>
            </a:solidFill>
            <a:latin typeface="Arial Black" panose="020B0A04020102020204" pitchFamily="34" charset="0"/>
          </a:endParaRPr>
        </a:p>
        <a:p xmlns:a="http://schemas.openxmlformats.org/drawingml/2006/main">
          <a:endParaRPr lang="ru-RU" sz="850" dirty="0">
            <a:solidFill>
              <a:schemeClr val="bg1"/>
            </a:solidFill>
            <a:latin typeface="Arial Black" panose="020B0A04020102020204" pitchFamily="34" charset="0"/>
          </a:endParaRPr>
        </a:p>
        <a:p xmlns:a="http://schemas.openxmlformats.org/drawingml/2006/main">
          <a:endParaRPr lang="ru-RU" sz="900" dirty="0" smtClean="0">
            <a:solidFill>
              <a:schemeClr val="bg1"/>
            </a:solidFill>
            <a:latin typeface="Arial Black" panose="020B0A04020102020204" pitchFamily="34" charset="0"/>
          </a:endParaRPr>
        </a:p>
        <a:p xmlns:a="http://schemas.openxmlformats.org/drawingml/2006/main">
          <a:endParaRPr lang="ru-RU" sz="950" dirty="0">
            <a:solidFill>
              <a:schemeClr val="bg1"/>
            </a:solidFill>
            <a:latin typeface="Arial Black" panose="020B0A040201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0.15416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0" y="0"/>
          <a:ext cx="10553700" cy="1176188"/>
        </a:xfrm>
        <a:prstGeom xmlns:a="http://schemas.openxmlformats.org/drawingml/2006/main" prst="rect">
          <a:avLst/>
        </a:prstGeom>
        <a:gradFill xmlns:a="http://schemas.openxmlformats.org/drawingml/2006/main">
          <a:gsLst>
            <a:gs pos="0">
              <a:schemeClr val="tx1">
                <a:alpha val="57000"/>
              </a:schemeClr>
            </a:gs>
            <a:gs pos="50000">
              <a:schemeClr val="tx1">
                <a:alpha val="37000"/>
              </a:schemeClr>
            </a:gs>
            <a:gs pos="100000">
              <a:schemeClr val="tx1">
                <a:alpha val="0"/>
              </a:schemeClr>
            </a:gs>
          </a:gsLst>
          <a:lin ang="5400000" scaled="0"/>
        </a:gra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700" b="1" dirty="0" smtClean="0">
            <a:solidFill>
              <a:schemeClr val="bg1"/>
            </a:solidFill>
            <a:latin typeface="Arial Black" panose="020B0A04020102020204" pitchFamily="34" charset="0"/>
          </a:endParaRPr>
        </a:p>
        <a:p xmlns:a="http://schemas.openxmlformats.org/drawingml/2006/main">
          <a:pPr algn="ctr">
            <a:lnSpc>
              <a:spcPct val="115000"/>
            </a:lnSpc>
            <a:spcAft>
              <a:spcPts val="1000"/>
            </a:spcAft>
          </a:pPr>
          <a:r>
            <a:rPr lang="ru-RU" sz="1600" b="1" dirty="0" smtClean="0">
              <a:solidFill>
                <a:schemeClr val="bg1"/>
              </a:solidFill>
              <a:effectLst/>
              <a:latin typeface="Arial Black" panose="020B0A04020102020204" pitchFamily="34" charset="0"/>
              <a:ea typeface="Calibri"/>
              <a:cs typeface="Times New Roman"/>
            </a:rPr>
            <a:t>Рейтинг размещения муниципальными образованиями информации о принятых на учет бюджетных обязательствах в системе «Электронный бюджет» в 2022 году</a:t>
          </a:r>
        </a:p>
        <a:p xmlns:a="http://schemas.openxmlformats.org/drawingml/2006/main">
          <a:pPr algn="ctr">
            <a:lnSpc>
              <a:spcPct val="115000"/>
            </a:lnSpc>
            <a:spcAft>
              <a:spcPts val="1000"/>
            </a:spcAft>
          </a:pPr>
          <a:r>
            <a:rPr lang="ru-RU" sz="1600" b="1" dirty="0" smtClean="0">
              <a:solidFill>
                <a:schemeClr val="bg1"/>
              </a:solidFill>
              <a:effectLst/>
              <a:latin typeface="Arial Black" panose="020B0A04020102020204" pitchFamily="34" charset="0"/>
              <a:ea typeface="Calibri"/>
              <a:cs typeface="Times New Roman"/>
            </a:rPr>
            <a:t> по состоянию </a:t>
          </a:r>
          <a:r>
            <a:rPr lang="ru-RU" sz="1600" b="1" smtClean="0">
              <a:solidFill>
                <a:schemeClr val="bg1"/>
              </a:solidFill>
              <a:effectLst/>
              <a:latin typeface="Arial Black" panose="020B0A04020102020204" pitchFamily="34" charset="0"/>
              <a:ea typeface="Calibri"/>
              <a:cs typeface="Times New Roman"/>
            </a:rPr>
            <a:t>на </a:t>
          </a:r>
          <a:r>
            <a:rPr lang="ru-RU" sz="1600" b="1" smtClean="0">
              <a:solidFill>
                <a:schemeClr val="bg1"/>
              </a:solidFill>
              <a:effectLst/>
              <a:latin typeface="Arial Black" panose="020B0A04020102020204" pitchFamily="34" charset="0"/>
              <a:ea typeface="Calibri"/>
              <a:cs typeface="Times New Roman"/>
            </a:rPr>
            <a:t>01.04.2022 </a:t>
          </a:r>
          <a:r>
            <a:rPr lang="ru-RU" sz="1600" b="1" dirty="0" smtClean="0">
              <a:solidFill>
                <a:schemeClr val="bg1"/>
              </a:solidFill>
              <a:effectLst/>
              <a:latin typeface="Arial Black" panose="020B0A04020102020204" pitchFamily="34" charset="0"/>
              <a:ea typeface="Calibri"/>
              <a:cs typeface="Times New Roman"/>
            </a:rPr>
            <a:t>г.</a:t>
          </a:r>
          <a:endParaRPr lang="ru-RU" sz="1200" b="1" dirty="0">
            <a:solidFill>
              <a:schemeClr val="bg1"/>
            </a:solidFill>
            <a:latin typeface="Arial Black" panose="020B0A04020102020204" pitchFamily="34" charset="0"/>
            <a:ea typeface="Calibri"/>
            <a:cs typeface="Times New Roman"/>
          </a:endParaRPr>
        </a:p>
      </cdr:txBody>
    </cdr:sp>
  </cdr:relSizeAnchor>
  <cdr:relSizeAnchor xmlns:cdr="http://schemas.openxmlformats.org/drawingml/2006/chartDrawing">
    <cdr:from>
      <cdr:x>0.02729</cdr:x>
      <cdr:y>0.14157</cdr:y>
    </cdr:from>
    <cdr:to>
      <cdr:x>0.08188</cdr:x>
      <cdr:y>0.22023</cdr:y>
    </cdr:to>
    <cdr:sp macro="" textlink="">
      <cdr:nvSpPr>
        <cdr:cNvPr id="15" name="Овал 14"/>
        <cdr:cNvSpPr/>
      </cdr:nvSpPr>
      <cdr:spPr>
        <a:xfrm xmlns:a="http://schemas.openxmlformats.org/drawingml/2006/main">
          <a:off x="288032" y="1080112"/>
          <a:ext cx="576064" cy="600133"/>
        </a:xfrm>
        <a:prstGeom xmlns:a="http://schemas.openxmlformats.org/drawingml/2006/main" prst="ellipse">
          <a:avLst/>
        </a:prstGeom>
        <a:gradFill xmlns:a="http://schemas.openxmlformats.org/drawingml/2006/main">
          <a:gsLst>
            <a:gs pos="27000">
              <a:srgbClr val="FFC000"/>
            </a:gs>
            <a:gs pos="63000">
              <a:schemeClr val="accent6"/>
            </a:gs>
            <a:gs pos="100000">
              <a:srgbClr val="FFC000"/>
            </a:gs>
          </a:gsLst>
          <a:path path="circle">
            <a:fillToRect l="100000" t="100000"/>
          </a:path>
        </a:gradFill>
        <a:ln xmlns:a="http://schemas.openxmlformats.org/drawingml/2006/main">
          <a:noFill/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0.23881</cdr:x>
      <cdr:y>0.41528</cdr:y>
    </cdr:from>
    <cdr:to>
      <cdr:x>0.49126</cdr:x>
      <cdr:y>0.53797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2520280" y="3168352"/>
          <a:ext cx="2664296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050" dirty="0">
            <a:solidFill>
              <a:schemeClr val="bg1"/>
            </a:solidFill>
            <a:latin typeface="Arial Black" panose="020B0A04020102020204" pitchFamily="34" charset="0"/>
          </a:endParaRPr>
        </a:p>
      </cdr:txBody>
    </cdr:sp>
  </cdr:relSizeAnchor>
  <cdr:relSizeAnchor xmlns:cdr="http://schemas.openxmlformats.org/drawingml/2006/chartDrawing">
    <cdr:from>
      <cdr:x>0.04094</cdr:x>
      <cdr:y>0.88718</cdr:y>
    </cdr:from>
    <cdr:to>
      <cdr:x>0.22516</cdr:x>
      <cdr:y>0.96312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432048" y="6768752"/>
          <a:ext cx="1944223" cy="5793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050" dirty="0" smtClean="0">
            <a:solidFill>
              <a:schemeClr val="bg1"/>
            </a:solidFill>
            <a:latin typeface="Arial Black" panose="020B0A04020102020204" pitchFamily="34" charset="0"/>
          </a:endParaRPr>
        </a:p>
      </cdr:txBody>
    </cdr:sp>
  </cdr:relSizeAnchor>
  <cdr:relSizeAnchor xmlns:cdr="http://schemas.openxmlformats.org/drawingml/2006/chartDrawing">
    <cdr:from>
      <cdr:x>0.22516</cdr:x>
      <cdr:y>0.67954</cdr:y>
    </cdr:from>
    <cdr:to>
      <cdr:x>0.40938</cdr:x>
      <cdr:y>0.76448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2376264" y="5184576"/>
          <a:ext cx="1944211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050" dirty="0">
            <a:solidFill>
              <a:schemeClr val="bg1">
                <a:lumMod val="95000"/>
              </a:schemeClr>
            </a:solidFill>
            <a:latin typeface="Arial Black" panose="020B0A04020102020204" pitchFamily="34" charset="0"/>
          </a:endParaRPr>
        </a:p>
      </cdr:txBody>
    </cdr:sp>
  </cdr:relSizeAnchor>
  <cdr:relSizeAnchor xmlns:cdr="http://schemas.openxmlformats.org/drawingml/2006/chartDrawing">
    <cdr:from>
      <cdr:x>0.27974</cdr:x>
      <cdr:y>0.8683</cdr:y>
    </cdr:from>
    <cdr:to>
      <cdr:x>0.47761</cdr:x>
      <cdr:y>0.94966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52328" y="6624737"/>
          <a:ext cx="2088232" cy="620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0.44895</cdr:x>
      <cdr:y>0.87774</cdr:y>
    </cdr:from>
    <cdr:to>
      <cdr:x>0.53559</cdr:x>
      <cdr:y>0.99759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38117" y="6696744"/>
          <a:ext cx="914373" cy="914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0.71642</cdr:x>
      <cdr:y>0.26427</cdr:y>
    </cdr:from>
    <cdr:to>
      <cdr:x>1</cdr:x>
      <cdr:y>0.45814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560840" y="2016224"/>
          <a:ext cx="2992860" cy="1479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/>
              </a:solidFill>
              <a:latin typeface="Arial Black" panose="020B0A04020102020204" pitchFamily="34" charset="0"/>
            </a:rPr>
            <a:t>Воскресенский м.р.</a:t>
          </a:r>
        </a:p>
      </cdr:txBody>
    </cdr:sp>
  </cdr:relSizeAnchor>
  <cdr:relSizeAnchor xmlns:cdr="http://schemas.openxmlformats.org/drawingml/2006/chartDrawing">
    <cdr:from>
      <cdr:x>0.08188</cdr:x>
      <cdr:y>0.1636</cdr:y>
    </cdr:from>
    <cdr:to>
      <cdr:x>0.36162</cdr:x>
      <cdr:y>0.24854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864137" y="1248197"/>
          <a:ext cx="2952287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chemeClr val="bg1"/>
              </a:solidFill>
              <a:latin typeface="Arial Black" panose="020B0A04020102020204" pitchFamily="34" charset="0"/>
            </a:rPr>
            <a:t>Информация размещена</a:t>
          </a:r>
          <a:endParaRPr lang="ru-RU" sz="1600" dirty="0">
            <a:solidFill>
              <a:schemeClr val="bg1"/>
            </a:solidFill>
            <a:latin typeface="Arial Black" panose="020B0A04020102020204" pitchFamily="34" charset="0"/>
          </a:endParaRPr>
        </a:p>
      </cdr:txBody>
    </cdr:sp>
  </cdr:relSizeAnchor>
  <cdr:relSizeAnchor xmlns:cdr="http://schemas.openxmlformats.org/drawingml/2006/chartDrawing">
    <cdr:from>
      <cdr:x>0.6663</cdr:x>
      <cdr:y>0.15612</cdr:y>
    </cdr:from>
    <cdr:to>
      <cdr:x>0.70724</cdr:x>
      <cdr:y>0.21275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7031918" y="1191117"/>
          <a:ext cx="432068" cy="432060"/>
        </a:xfrm>
        <a:prstGeom xmlns:a="http://schemas.openxmlformats.org/drawingml/2006/main" prst="ellipse">
          <a:avLst/>
        </a:prstGeom>
        <a:gradFill xmlns:a="http://schemas.openxmlformats.org/drawingml/2006/main" flip="none" rotWithShape="1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8100000" scaled="1"/>
          <a:tileRect/>
        </a:gradFill>
        <a:ln xmlns:a="http://schemas.openxmlformats.org/drawingml/2006/main">
          <a:noFill/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79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30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9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43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22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00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28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25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87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16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1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2FF3-27A8-4F89-88ED-42520481B45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73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928236"/>
              </p:ext>
            </p:extLst>
          </p:nvPr>
        </p:nvGraphicFramePr>
        <p:xfrm>
          <a:off x="-972616" y="-771525"/>
          <a:ext cx="10553700" cy="762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84188605"/>
              </p:ext>
            </p:extLst>
          </p:nvPr>
        </p:nvGraphicFramePr>
        <p:xfrm>
          <a:off x="2195736" y="1556792"/>
          <a:ext cx="54006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04853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43</Words>
  <Application>Microsoft Office PowerPoint</Application>
  <PresentationFormat>Экран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Art-PC-1201-35</dc:creator>
  <cp:lastModifiedBy>Администратор</cp:lastModifiedBy>
  <cp:revision>78</cp:revision>
  <dcterms:created xsi:type="dcterms:W3CDTF">2021-04-05T14:11:33Z</dcterms:created>
  <dcterms:modified xsi:type="dcterms:W3CDTF">2022-04-04T08:23:26Z</dcterms:modified>
</cp:coreProperties>
</file>